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sldIdLst>
    <p:sldId id="256" r:id="rId2"/>
    <p:sldId id="315" r:id="rId3"/>
    <p:sldId id="328" r:id="rId4"/>
    <p:sldId id="331" r:id="rId5"/>
    <p:sldId id="273" r:id="rId6"/>
    <p:sldId id="274" r:id="rId7"/>
    <p:sldId id="287" r:id="rId8"/>
    <p:sldId id="329" r:id="rId9"/>
    <p:sldId id="277" r:id="rId10"/>
    <p:sldId id="330" r:id="rId11"/>
    <p:sldId id="288" r:id="rId12"/>
    <p:sldId id="278" r:id="rId13"/>
    <p:sldId id="259" r:id="rId14"/>
    <p:sldId id="279" r:id="rId15"/>
    <p:sldId id="289" r:id="rId16"/>
    <p:sldId id="260" r:id="rId17"/>
    <p:sldId id="334" r:id="rId18"/>
    <p:sldId id="280" r:id="rId19"/>
    <p:sldId id="297" r:id="rId20"/>
    <p:sldId id="261" r:id="rId21"/>
    <p:sldId id="281" r:id="rId22"/>
    <p:sldId id="332" r:id="rId23"/>
    <p:sldId id="335" r:id="rId24"/>
    <p:sldId id="333" r:id="rId25"/>
    <p:sldId id="336" r:id="rId26"/>
    <p:sldId id="30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8000"/>
    <a:srgbClr val="D60093"/>
    <a:srgbClr val="00CC00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F50D3-F28F-4BBF-B7AA-96F21FC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1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EE2906-37F1-49DF-948A-7983D945DC2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1B76-634F-410D-9A16-279BE6D3E374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CFD1-3314-462B-8AD7-E3154D9F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54D0-11A1-4987-9294-DCD963E2A429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743C-F5F3-48A4-992C-9485B01A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E1C-77FB-45B5-9D2D-2A71F996A28D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E06F-55F5-4771-A810-745590C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F0AE-099A-4159-BFA9-638B7A947827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0136-E863-40B8-AE3B-19FD874B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F851-6227-4F52-8F84-D35D2241A360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AFEF-0493-4E0C-97E4-3EC715DD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61A8-4242-4F2F-83D2-3DAF5D4304D3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20B7-60D2-4824-B8A2-235E24C8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78E-18E8-44D1-922E-593FB86A85EA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703B-B043-4EA5-B11D-12BB7C81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F32C-67C6-4525-B099-C59321354704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4512-4FD0-4E66-96BC-5BC90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00A3-D1DD-402A-95B1-B53AAE5604A1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6BE-11F7-4485-9743-A0AB9E4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3956-1933-4437-8DF0-688E716DDC64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6A5-0441-4743-ACEE-B0C01A7C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2B8F-BDC9-4DD5-BE57-3B89F188B3CF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CE5-4645-4926-9C7D-E5A2721F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564844B-AA63-4DB5-8688-4440507C92A3}" type="datetime1">
              <a:rPr lang="fr-FR"/>
              <a:pPr>
                <a:defRPr/>
              </a:pPr>
              <a:t>25/04/2012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333EF9-32D8-41CF-86D2-EA65B5B8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8000"/>
                </a:solidFill>
              </a:rPr>
              <a:t>Lecture </a:t>
            </a:r>
            <a:r>
              <a:rPr lang="en-US" sz="4800" smtClean="0">
                <a:solidFill>
                  <a:srgbClr val="008000"/>
                </a:solidFill>
              </a:rPr>
              <a:t>8</a:t>
            </a:r>
            <a:endParaRPr lang="en-US" sz="4800" dirty="0" smtClean="0">
              <a:solidFill>
                <a:srgbClr val="008000"/>
              </a:solidFill>
            </a:endParaRP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620688"/>
            <a:ext cx="60483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522994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1412776"/>
            <a:ext cx="7630022" cy="465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Translate into English the statement </a:t>
            </a:r>
          </a:p>
          <a:p>
            <a:pPr algn="just"/>
            <a:r>
              <a:rPr lang="en-US" sz="2300" i="1" dirty="0" smtClean="0">
                <a:solidFill>
                  <a:srgbClr val="3333FF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∀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i="1" dirty="0" smtClean="0">
                <a:solidFill>
                  <a:srgbClr val="C00000"/>
                </a:solidFill>
              </a:rPr>
              <a:t> ∀ </a:t>
            </a:r>
            <a:r>
              <a:rPr lang="en-US" sz="2800" dirty="0" smtClean="0">
                <a:solidFill>
                  <a:srgbClr val="C00000"/>
                </a:solidFill>
              </a:rPr>
              <a:t>y {(x &gt; 0) </a:t>
            </a:r>
            <a:r>
              <a:rPr lang="en-US" sz="2800" i="1" dirty="0" smtClean="0">
                <a:solidFill>
                  <a:srgbClr val="C00000"/>
                </a:solidFill>
              </a:rPr>
              <a:t>∧</a:t>
            </a:r>
            <a:r>
              <a:rPr lang="en-US" sz="2800" dirty="0" smtClean="0">
                <a:solidFill>
                  <a:srgbClr val="C00000"/>
                </a:solidFill>
              </a:rPr>
              <a:t> (y &lt; 0) </a:t>
            </a:r>
            <a:r>
              <a:rPr lang="en-US" sz="2800" i="1" dirty="0" smtClean="0">
                <a:solidFill>
                  <a:srgbClr val="C00000"/>
                </a:solidFill>
              </a:rPr>
              <a:t>→ </a:t>
            </a:r>
            <a:r>
              <a:rPr lang="en-US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</a:rPr>
              <a:t>x·y</a:t>
            </a:r>
            <a:r>
              <a:rPr lang="en-US" sz="2800" dirty="0" smtClean="0">
                <a:solidFill>
                  <a:srgbClr val="C00000"/>
                </a:solidFill>
              </a:rPr>
              <a:t> &lt; 0)},</a:t>
            </a:r>
          </a:p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where the domain for both variables consists of all real numbers.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solidFill>
                  <a:srgbClr val="3333FF"/>
                </a:solidFill>
              </a:rPr>
              <a:t>Solution</a:t>
            </a:r>
            <a:r>
              <a:rPr lang="en-US" sz="2300" dirty="0" smtClean="0"/>
              <a:t>: </a:t>
            </a:r>
            <a:r>
              <a:rPr lang="en-US" sz="2200" dirty="0" smtClean="0"/>
              <a:t>This statement says that for every real number x and for every real number y, </a:t>
            </a:r>
            <a:r>
              <a:rPr lang="en-US" sz="2200" dirty="0" smtClean="0">
                <a:solidFill>
                  <a:srgbClr val="3333FF"/>
                </a:solidFill>
              </a:rPr>
              <a:t>if x &gt; 0 and y &lt; 0, then </a:t>
            </a:r>
            <a:r>
              <a:rPr lang="en-US" sz="2200" dirty="0" err="1" smtClean="0">
                <a:solidFill>
                  <a:srgbClr val="3333FF"/>
                </a:solidFill>
              </a:rPr>
              <a:t>x·y</a:t>
            </a:r>
            <a:r>
              <a:rPr lang="en-US" sz="2200" dirty="0" smtClean="0">
                <a:solidFill>
                  <a:srgbClr val="3333FF"/>
                </a:solidFill>
              </a:rPr>
              <a:t> &lt; 0</a:t>
            </a:r>
            <a:r>
              <a:rPr lang="en-US" sz="2200" dirty="0" smtClean="0"/>
              <a:t>. That is, this statement says that for real numbers x and y. This can be stated more succinctly as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"The product of a positive real number and a negative real number is always a negative real number”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576" y="692696"/>
            <a:ext cx="799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Cont….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9481" y="1388670"/>
            <a:ext cx="775496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Write the following statements in English, using the predicate </a:t>
            </a:r>
            <a:r>
              <a:rPr lang="en-US" sz="2400" i="1" dirty="0" smtClean="0"/>
              <a:t>S(x, y): “x shops in y”, </a:t>
            </a:r>
            <a:r>
              <a:rPr lang="en-US" sz="2400" i="1" dirty="0" smtClean="0">
                <a:solidFill>
                  <a:srgbClr val="3333FF"/>
                </a:solidFill>
              </a:rPr>
              <a:t>where x </a:t>
            </a:r>
            <a:r>
              <a:rPr lang="en-US" sz="2400" dirty="0" smtClean="0">
                <a:solidFill>
                  <a:srgbClr val="3333FF"/>
                </a:solidFill>
              </a:rPr>
              <a:t>represents people and </a:t>
            </a:r>
            <a:r>
              <a:rPr lang="en-US" sz="2400" i="1" dirty="0" smtClean="0">
                <a:solidFill>
                  <a:srgbClr val="3333FF"/>
                </a:solidFill>
              </a:rPr>
              <a:t>y represents stores: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(a) </a:t>
            </a:r>
            <a:r>
              <a:rPr lang="en-US" sz="2400" i="1" dirty="0" smtClean="0">
                <a:solidFill>
                  <a:srgbClr val="3333FF"/>
                </a:solidFill>
              </a:rPr>
              <a:t>∀ y S(john, y).</a:t>
            </a:r>
          </a:p>
          <a:p>
            <a:r>
              <a:rPr lang="es-ES" sz="2400" dirty="0" smtClean="0">
                <a:solidFill>
                  <a:srgbClr val="3333FF"/>
                </a:solidFill>
              </a:rPr>
              <a:t>(b) </a:t>
            </a:r>
            <a:r>
              <a:rPr lang="es-ES" sz="2400" i="1" dirty="0" smtClean="0">
                <a:solidFill>
                  <a:srgbClr val="3333FF"/>
                </a:solidFill>
              </a:rPr>
              <a:t>∃ x∀ y S(x, y).</a:t>
            </a:r>
            <a:r>
              <a:rPr lang="en-US" sz="3200" b="1" dirty="0" smtClean="0">
                <a:solidFill>
                  <a:srgbClr val="3333FF"/>
                </a:solidFill>
              </a:rPr>
              <a:t> </a:t>
            </a:r>
          </a:p>
          <a:p>
            <a:endParaRPr lang="en-US" sz="900" b="1" dirty="0" smtClean="0">
              <a:solidFill>
                <a:srgbClr val="3333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8000"/>
                </a:solidFill>
              </a:rPr>
              <a:t>Sol: (a) </a:t>
            </a:r>
            <a:r>
              <a:rPr lang="en-US" sz="2400" dirty="0" smtClean="0"/>
              <a:t>The predicate states that if </a:t>
            </a:r>
            <a:r>
              <a:rPr lang="en-US" sz="2400" i="1" dirty="0" smtClean="0"/>
              <a:t>y is a store, then john shops there. i.e., 						</a:t>
            </a:r>
            <a:r>
              <a:rPr lang="en-US" sz="2400" i="1" dirty="0" smtClean="0">
                <a:solidFill>
                  <a:srgbClr val="3333FF"/>
                </a:solidFill>
              </a:rPr>
              <a:t>“john shops in every </a:t>
            </a:r>
            <a:r>
              <a:rPr lang="en-US" sz="2400" dirty="0" smtClean="0">
                <a:solidFill>
                  <a:srgbClr val="3333FF"/>
                </a:solidFill>
              </a:rPr>
              <a:t>store.”</a:t>
            </a:r>
          </a:p>
          <a:p>
            <a:pPr algn="just"/>
            <a:r>
              <a:rPr lang="en-US" sz="2400" dirty="0" smtClean="0">
                <a:solidFill>
                  <a:srgbClr val="008000"/>
                </a:solidFill>
              </a:rPr>
              <a:t>(b)</a:t>
            </a:r>
            <a:r>
              <a:rPr lang="en-US" sz="2400" dirty="0" smtClean="0"/>
              <a:t> The predicate states that there is a person </a:t>
            </a:r>
            <a:r>
              <a:rPr lang="en-US" sz="2400" i="1" dirty="0" smtClean="0"/>
              <a:t>x with the property that x shops in every store y. That is,</a:t>
            </a:r>
          </a:p>
          <a:p>
            <a:pPr algn="ctr"/>
            <a:r>
              <a:rPr lang="en-US" sz="2400" dirty="0" smtClean="0">
                <a:solidFill>
                  <a:srgbClr val="3333FF"/>
                </a:solidFill>
              </a:rPr>
              <a:t>“There is a person who shops in every store.”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90284" y="745540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en-US" sz="2800" dirty="0" smtClean="0">
                <a:solidFill>
                  <a:srgbClr val="3333FF"/>
                </a:solidFill>
              </a:rPr>
              <a:t>Table for the Quantification of two variables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00808"/>
            <a:ext cx="7992814" cy="36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3333FF"/>
                </a:solidFill>
              </a:rPr>
              <a:t>Example 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20472" y="1436939"/>
            <a:ext cx="7683778" cy="48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Write the following statement in English, using the predicates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C(x):     </a:t>
            </a:r>
            <a:r>
              <a:rPr lang="en-US" sz="2400" i="1" dirty="0" smtClean="0"/>
              <a:t>“x is a Computer Science major”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T (x, y): </a:t>
            </a:r>
            <a:r>
              <a:rPr lang="en-US" sz="2400" i="1" dirty="0" smtClean="0"/>
              <a:t>“x is taking y”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where </a:t>
            </a:r>
            <a:r>
              <a:rPr lang="en-US" sz="2400" i="1" dirty="0" smtClean="0">
                <a:solidFill>
                  <a:srgbClr val="3333FF"/>
                </a:solidFill>
              </a:rPr>
              <a:t>x represents students and y represents courses:</a:t>
            </a:r>
          </a:p>
          <a:p>
            <a:pPr algn="ctr"/>
            <a:r>
              <a:rPr lang="fr-FR" sz="2800" i="1" dirty="0" smtClean="0"/>
              <a:t>∀y ∃x (~C(x) ∧ T (x, y)).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Solution:</a:t>
            </a:r>
          </a:p>
          <a:p>
            <a:pPr algn="just"/>
            <a:r>
              <a:rPr lang="en-US" sz="2400" dirty="0" smtClean="0"/>
              <a:t>The statement </a:t>
            </a:r>
            <a:r>
              <a:rPr lang="en-US" sz="2400" i="1" dirty="0" smtClean="0"/>
              <a:t>∀y ∃x (~C(x) ∧ T (x, y)) says that for every course y there is a student x such that x is not a</a:t>
            </a:r>
          </a:p>
          <a:p>
            <a:pPr algn="just"/>
            <a:r>
              <a:rPr lang="en-US" sz="2400" dirty="0" smtClean="0"/>
              <a:t>Computer Science major and </a:t>
            </a:r>
            <a:r>
              <a:rPr lang="en-US" sz="2400" i="1" dirty="0" smtClean="0"/>
              <a:t>x is taking y. That is,      </a:t>
            </a:r>
            <a:r>
              <a:rPr lang="en-US" sz="2400" i="1" dirty="0" smtClean="0">
                <a:solidFill>
                  <a:srgbClr val="3333FF"/>
                </a:solidFill>
              </a:rPr>
              <a:t>“In every course there is a student who is not a Computer </a:t>
            </a:r>
            <a:r>
              <a:rPr lang="en-US" sz="2400" dirty="0" smtClean="0">
                <a:solidFill>
                  <a:srgbClr val="3333FF"/>
                </a:solidFill>
              </a:rPr>
              <a:t>Science major.”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4340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86" y="620688"/>
            <a:ext cx="7526338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Relations among </a:t>
            </a:r>
            <a:r>
              <a:rPr lang="en-US" sz="3200" i="1" dirty="0" smtClean="0">
                <a:solidFill>
                  <a:srgbClr val="3333FF"/>
                </a:solidFill>
              </a:rPr>
              <a:t>∀ </a:t>
            </a:r>
            <a:r>
              <a:rPr lang="fr-FR" sz="3200" i="1" dirty="0" smtClean="0">
                <a:solidFill>
                  <a:srgbClr val="3333FF"/>
                </a:solidFill>
              </a:rPr>
              <a:t>∃</a:t>
            </a:r>
            <a:r>
              <a:rPr lang="en-US" sz="3200" dirty="0" smtClean="0">
                <a:solidFill>
                  <a:srgbClr val="3333FF"/>
                </a:solidFill>
              </a:rPr>
              <a:t>,</a:t>
            </a:r>
            <a:r>
              <a:rPr lang="fr-FR" sz="3200" i="1" dirty="0" smtClean="0">
                <a:solidFill>
                  <a:srgbClr val="3333FF"/>
                </a:solidFill>
              </a:rPr>
              <a:t>∧, and </a:t>
            </a:r>
            <a:r>
              <a:rPr lang="en-US" sz="3200" i="1" dirty="0" smtClean="0">
                <a:solidFill>
                  <a:srgbClr val="3333FF"/>
                </a:solidFill>
              </a:rPr>
              <a:t>∨</a:t>
            </a:r>
            <a:r>
              <a:rPr lang="fr-FR" sz="3200" i="1" dirty="0" smtClean="0">
                <a:solidFill>
                  <a:srgbClr val="3333FF"/>
                </a:solidFill>
              </a:rPr>
              <a:t> 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27585" y="1445870"/>
            <a:ext cx="7848104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I</a:t>
            </a:r>
            <a:r>
              <a:rPr lang="en-US" sz="2400" dirty="0" smtClean="0">
                <a:solidFill>
                  <a:srgbClr val="3333FF"/>
                </a:solidFill>
              </a:rPr>
              <a:t>f Q(x) is a predicate and the domain D of x is the set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              then the statements 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/>
              <a:t>a</a:t>
            </a:r>
            <a:r>
              <a:rPr lang="en-US" sz="2400" i="1" dirty="0" smtClean="0"/>
              <a:t>re logically equivalent.</a:t>
            </a:r>
          </a:p>
          <a:p>
            <a:endParaRPr lang="en-US" sz="900" i="1" dirty="0" smtClean="0"/>
          </a:p>
          <a:p>
            <a:r>
              <a:rPr lang="en-US" sz="3200" dirty="0" smtClean="0">
                <a:solidFill>
                  <a:srgbClr val="3333FF"/>
                </a:solidFill>
              </a:rPr>
              <a:t>Example</a:t>
            </a:r>
            <a:endParaRPr lang="en-US" sz="3200" dirty="0">
              <a:solidFill>
                <a:srgbClr val="3333FF"/>
              </a:solidFill>
            </a:endParaRPr>
          </a:p>
          <a:p>
            <a:endParaRPr lang="en-US" sz="800" i="1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dirty="0" smtClean="0"/>
              <a:t>Let Q(x) be </a:t>
            </a:r>
            <a:r>
              <a:rPr lang="en-US" sz="2400" dirty="0" smtClean="0">
                <a:solidFill>
                  <a:srgbClr val="FF0000"/>
                </a:solidFill>
              </a:rPr>
              <a:t>“ x </a:t>
            </a:r>
            <a:r>
              <a:rPr lang="en-US" sz="2400" dirty="0">
                <a:solidFill>
                  <a:srgbClr val="FF0000"/>
                </a:solidFill>
              </a:rPr>
              <a:t>˄</a:t>
            </a:r>
            <a:r>
              <a:rPr lang="en-US" sz="2400" dirty="0" smtClean="0">
                <a:solidFill>
                  <a:srgbClr val="FF0000"/>
                </a:solidFill>
              </a:rPr>
              <a:t> x = x” </a:t>
            </a:r>
            <a:r>
              <a:rPr lang="en-US" sz="2400" dirty="0" smtClean="0"/>
              <a:t>and suppose D ={ 0,1} the </a:t>
            </a:r>
            <a:r>
              <a:rPr lang="en-US" sz="2400" i="1" dirty="0" smtClean="0"/>
              <a:t>∀ x belongs to D, Q(x), can be written as ∀ binary digits x, </a:t>
            </a:r>
            <a:r>
              <a:rPr lang="en-US" sz="2400" i="1" dirty="0" err="1" smtClean="0"/>
              <a:t>x˄x</a:t>
            </a:r>
            <a:r>
              <a:rPr lang="en-US" sz="2400" i="1" dirty="0" smtClean="0"/>
              <a:t>=x. This is equivalent to </a:t>
            </a:r>
            <a:r>
              <a:rPr lang="en-US" sz="2400" i="1" dirty="0" smtClean="0">
                <a:solidFill>
                  <a:srgbClr val="FF0000"/>
                </a:solidFill>
              </a:rPr>
              <a:t> 0˄0=0 </a:t>
            </a:r>
            <a:r>
              <a:rPr lang="en-US" sz="2400" i="1" dirty="0" smtClean="0"/>
              <a:t>and </a:t>
            </a:r>
            <a:r>
              <a:rPr lang="en-US" sz="2400" i="1" dirty="0" smtClean="0">
                <a:solidFill>
                  <a:srgbClr val="FF0000"/>
                </a:solidFill>
              </a:rPr>
              <a:t>1˄1=1.</a:t>
            </a:r>
            <a:endParaRPr lang="en-US" sz="3200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2066585"/>
              </p:ext>
            </p:extLst>
          </p:nvPr>
        </p:nvGraphicFramePr>
        <p:xfrm>
          <a:off x="928662" y="1843209"/>
          <a:ext cx="1571636" cy="361655"/>
        </p:xfrm>
        <a:graphic>
          <a:graphicData uri="http://schemas.openxmlformats.org/presentationml/2006/ole">
            <p:oleObj spid="_x0000_s72920" name="Equation" r:id="rId3" imgW="812447" imgH="228501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56926"/>
              </p:ext>
            </p:extLst>
          </p:nvPr>
        </p:nvGraphicFramePr>
        <p:xfrm>
          <a:off x="2915816" y="2358000"/>
          <a:ext cx="2738906" cy="1143008"/>
        </p:xfrm>
        <a:graphic>
          <a:graphicData uri="http://schemas.openxmlformats.org/presentationml/2006/ole">
            <p:oleObj spid="_x0000_s72921" name="Equation" r:id="rId4" imgW="1612900" imgH="6731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4" y="692696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Example 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888600" y="1484784"/>
            <a:ext cx="764384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I</a:t>
            </a:r>
            <a:r>
              <a:rPr lang="en-US" sz="2400" dirty="0" smtClean="0">
                <a:solidFill>
                  <a:srgbClr val="3333FF"/>
                </a:solidFill>
              </a:rPr>
              <a:t>f Q(x) is a predicate and the domain D of x is the set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              then the statements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re logically equivalent.</a:t>
            </a:r>
          </a:p>
          <a:p>
            <a:endParaRPr lang="en-US" sz="800" dirty="0" smtClean="0"/>
          </a:p>
          <a:p>
            <a:r>
              <a:rPr lang="en-US" sz="3200" dirty="0" smtClean="0">
                <a:solidFill>
                  <a:srgbClr val="3333FF"/>
                </a:solidFill>
              </a:rPr>
              <a:t>Example</a:t>
            </a:r>
          </a:p>
          <a:p>
            <a:endParaRPr lang="en-US" sz="800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dirty="0" smtClean="0"/>
              <a:t>Let Q(x) be </a:t>
            </a:r>
            <a:r>
              <a:rPr lang="en-US" sz="2400" dirty="0" smtClean="0">
                <a:solidFill>
                  <a:srgbClr val="3333FF"/>
                </a:solidFill>
              </a:rPr>
              <a:t>“ x ˅ x = x” </a:t>
            </a:r>
            <a:r>
              <a:rPr lang="en-US" sz="2400" dirty="0" smtClean="0"/>
              <a:t>and suppose D ={ 0,1} the </a:t>
            </a:r>
            <a:r>
              <a:rPr lang="en-US" sz="2400" i="1" dirty="0" smtClean="0"/>
              <a:t>x belongs to D, Q(x), can be written as ∀ binary digits x, </a:t>
            </a:r>
            <a:r>
              <a:rPr lang="en-US" sz="2400" i="1" dirty="0" smtClean="0">
                <a:solidFill>
                  <a:srgbClr val="3333FF"/>
                </a:solidFill>
              </a:rPr>
              <a:t>x ˅ x = x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This is equivalent to  </a:t>
            </a:r>
            <a:r>
              <a:rPr lang="en-US" sz="2400" i="1" dirty="0" smtClean="0">
                <a:solidFill>
                  <a:srgbClr val="FF0000"/>
                </a:solidFill>
              </a:rPr>
              <a:t>0 ˅ 0 = 0 </a:t>
            </a:r>
            <a:r>
              <a:rPr lang="en-US" sz="2400" i="1" dirty="0" smtClean="0"/>
              <a:t>and </a:t>
            </a:r>
            <a:r>
              <a:rPr lang="en-US" sz="2400" i="1" dirty="0" smtClean="0">
                <a:solidFill>
                  <a:srgbClr val="FF0000"/>
                </a:solidFill>
              </a:rPr>
              <a:t>1 ˅ 1=1</a:t>
            </a:r>
            <a:r>
              <a:rPr lang="en-US" sz="2400" i="1" dirty="0" smtClean="0"/>
              <a:t>.</a:t>
            </a:r>
            <a:endParaRPr lang="fr-FR" sz="2400" i="1" dirty="0" smtClean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6140071"/>
              </p:ext>
            </p:extLst>
          </p:nvPr>
        </p:nvGraphicFramePr>
        <p:xfrm>
          <a:off x="1043608" y="1914922"/>
          <a:ext cx="1571625" cy="361950"/>
        </p:xfrm>
        <a:graphic>
          <a:graphicData uri="http://schemas.openxmlformats.org/presentationml/2006/ole">
            <p:oleObj spid="_x0000_s71895" name="Equation" r:id="rId3" imgW="812447" imgH="228501" progId="">
              <p:embed/>
            </p:oleObj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8635332"/>
              </p:ext>
            </p:extLst>
          </p:nvPr>
        </p:nvGraphicFramePr>
        <p:xfrm>
          <a:off x="2857500" y="2286000"/>
          <a:ext cx="2738438" cy="1143000"/>
        </p:xfrm>
        <a:graphic>
          <a:graphicData uri="http://schemas.openxmlformats.org/presentationml/2006/ole">
            <p:oleObj spid="_x0000_s71896" name="Equation" r:id="rId4" imgW="1612900" imgH="673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655638"/>
            <a:ext cx="7772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Instantiation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21043" y="1412776"/>
            <a:ext cx="7754645" cy="50879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The rule says:</a:t>
            </a:r>
          </a:p>
          <a:p>
            <a:pPr algn="just">
              <a:defRPr/>
            </a:pPr>
            <a:endParaRPr lang="en-US" sz="9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“if some property is true of everything in a domain, then it is true of any particular thing in the domain”</a:t>
            </a:r>
          </a:p>
          <a:p>
            <a:pPr algn="just">
              <a:defRPr/>
            </a:pPr>
            <a:endParaRPr lang="en-US" sz="24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Example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Socrates is human being</a:t>
            </a:r>
            <a:r>
              <a:rPr lang="en-US" sz="2400" i="1" kern="0" dirty="0"/>
              <a:t>,</a:t>
            </a:r>
            <a:endParaRPr lang="en-US" sz="2400" i="1" kern="0" dirty="0" smtClean="0"/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Socrates is mortal.</a:t>
            </a:r>
          </a:p>
          <a:p>
            <a:endParaRPr lang="en-US" sz="2400" dirty="0"/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2976125"/>
              </p:ext>
            </p:extLst>
          </p:nvPr>
        </p:nvGraphicFramePr>
        <p:xfrm>
          <a:off x="683568" y="4968850"/>
          <a:ext cx="285750" cy="260350"/>
        </p:xfrm>
        <a:graphic>
          <a:graphicData uri="http://schemas.openxmlformats.org/presentationml/2006/ole">
            <p:oleObj spid="_x0000_s88104" name="Equation" r:id="rId3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4056" y="655638"/>
            <a:ext cx="7772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475299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Suppose you are doing a problem that requires you to simplify               where r is a particular real number and k is a particular integer. For basic algebra we know that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1.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2.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So we proceed as fallows</a:t>
            </a:r>
          </a:p>
          <a:p>
            <a:pPr algn="just">
              <a:defRPr/>
            </a:pPr>
            <a:endParaRPr lang="en-US" sz="12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                                                            (by 1).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                                                            (by 2).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Both argument 1 and 2 are examples of universal instantiation.</a:t>
            </a: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89150" y="1817688"/>
          <a:ext cx="1181100" cy="496887"/>
        </p:xfrm>
        <a:graphic>
          <a:graphicData uri="http://schemas.openxmlformats.org/presentationml/2006/ole">
            <p:oleObj spid="_x0000_s85315" name="Equation" r:id="rId3" imgW="406224" imgH="228501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6198423"/>
              </p:ext>
            </p:extLst>
          </p:nvPr>
        </p:nvGraphicFramePr>
        <p:xfrm>
          <a:off x="971550" y="4437112"/>
          <a:ext cx="4884738" cy="950913"/>
        </p:xfrm>
        <a:graphic>
          <a:graphicData uri="http://schemas.openxmlformats.org/presentationml/2006/ole">
            <p:oleObj spid="_x0000_s85316" name="Equation" r:id="rId4" imgW="965160" imgH="48240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8256087"/>
              </p:ext>
            </p:extLst>
          </p:nvPr>
        </p:nvGraphicFramePr>
        <p:xfrm>
          <a:off x="1441450" y="2781300"/>
          <a:ext cx="5214938" cy="1020763"/>
        </p:xfrm>
        <a:graphic>
          <a:graphicData uri="http://schemas.openxmlformats.org/presentationml/2006/ole">
            <p:oleObj spid="_x0000_s85317" name="Equation" r:id="rId5" imgW="1841400" imgH="482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448" y="1444709"/>
            <a:ext cx="78182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rule of universal instantiation can be combined with modus ponens to obtain the rule of  universal Modus Ponens.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P(x) → Q(x),                      If x makes P(x) true, </a:t>
            </a:r>
          </a:p>
          <a:p>
            <a:r>
              <a:rPr lang="en-US" sz="2400" i="1" dirty="0" smtClean="0"/>
              <a:t>P(a), (for a particular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i="1" dirty="0" smtClean="0"/>
              <a:t>)               then x makes Q(x) true,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Q(a).</a:t>
            </a:r>
            <a:r>
              <a:rPr lang="en-US" sz="2400" dirty="0" smtClean="0"/>
              <a:t>                                         a makes P(x) true,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   a</a:t>
            </a:r>
            <a:r>
              <a:rPr lang="en-US" sz="2400" dirty="0" smtClean="0">
                <a:solidFill>
                  <a:srgbClr val="3333FF"/>
                </a:solidFill>
              </a:rPr>
              <a:t> makes Q(x) true.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224" y="642938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Ponens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7982183"/>
              </p:ext>
            </p:extLst>
          </p:nvPr>
        </p:nvGraphicFramePr>
        <p:xfrm>
          <a:off x="613842" y="4509120"/>
          <a:ext cx="285750" cy="260350"/>
        </p:xfrm>
        <a:graphic>
          <a:graphicData uri="http://schemas.openxmlformats.org/presentationml/2006/ole">
            <p:oleObj spid="_x0000_s69847" name="Equation" r:id="rId3" imgW="139518" imgH="126835" progId="">
              <p:embed/>
            </p:oleObj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7235774"/>
              </p:ext>
            </p:extLst>
          </p:nvPr>
        </p:nvGraphicFramePr>
        <p:xfrm>
          <a:off x="4718298" y="4896842"/>
          <a:ext cx="285750" cy="260350"/>
        </p:xfrm>
        <a:graphic>
          <a:graphicData uri="http://schemas.openxmlformats.org/presentationml/2006/ole">
            <p:oleObj spid="_x0000_s69848" name="Equation" r:id="rId4" imgW="139518" imgH="126835" progId="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3283485" y="4327711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52615" y="654968"/>
            <a:ext cx="67437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592" y="1412776"/>
            <a:ext cx="7747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 smtClean="0"/>
              <a:t>If a number is even, then its square is even.</a:t>
            </a:r>
          </a:p>
          <a:p>
            <a:pPr algn="just">
              <a:defRPr/>
            </a:pPr>
            <a:r>
              <a:rPr lang="en-US" sz="2400" dirty="0" smtClean="0"/>
              <a:t>K is a particular number that is even.</a:t>
            </a:r>
          </a:p>
          <a:p>
            <a:pPr algn="just">
              <a:defRPr/>
            </a:pPr>
            <a:r>
              <a:rPr lang="en-US" sz="2400" dirty="0" smtClean="0"/>
              <a:t>square of k is even.</a:t>
            </a:r>
          </a:p>
          <a:p>
            <a:pPr algn="just">
              <a:defRPr/>
            </a:pPr>
            <a:endParaRPr lang="en-US" sz="1200" dirty="0" smtClean="0"/>
          </a:p>
          <a:p>
            <a:pPr algn="just">
              <a:defRPr/>
            </a:pPr>
            <a:r>
              <a:rPr lang="en-US" sz="2400" dirty="0" smtClean="0">
                <a:solidFill>
                  <a:srgbClr val="008000"/>
                </a:solidFill>
              </a:rPr>
              <a:t>Solutions:  </a:t>
            </a: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3333FF"/>
                </a:solidFill>
              </a:rPr>
              <a:t>E(x) = x is even, S(x) = square of x is even. </a:t>
            </a:r>
            <a:r>
              <a:rPr lang="en-US" sz="2400" dirty="0" smtClean="0"/>
              <a:t>Let k stand for a particular number that is even. Then the argument is of the form</a:t>
            </a:r>
          </a:p>
          <a:p>
            <a:pPr algn="just">
              <a:defRPr/>
            </a:pPr>
            <a:endParaRPr lang="en-US" sz="1200" dirty="0" smtClean="0"/>
          </a:p>
          <a:p>
            <a:pPr algn="ctr">
              <a:defRPr/>
            </a:pPr>
            <a:r>
              <a:rPr lang="en-US" sz="2400" i="1" dirty="0" smtClean="0"/>
              <a:t>∀  x, </a:t>
            </a:r>
            <a:r>
              <a:rPr lang="en-US" sz="2400" i="1" dirty="0"/>
              <a:t> </a:t>
            </a:r>
            <a:r>
              <a:rPr lang="en-US" sz="2400" i="1" dirty="0" smtClean="0"/>
              <a:t>   E(x) → S(x)</a:t>
            </a:r>
          </a:p>
          <a:p>
            <a:pPr algn="ctr">
              <a:defRPr/>
            </a:pPr>
            <a:r>
              <a:rPr lang="en-US" sz="2400" i="1" dirty="0" smtClean="0"/>
              <a:t>E(k), for particular k.</a:t>
            </a:r>
          </a:p>
          <a:p>
            <a:pPr>
              <a:defRPr/>
            </a:pPr>
            <a:r>
              <a:rPr lang="en-US" sz="2400" i="1" dirty="0">
                <a:solidFill>
                  <a:srgbClr val="3333FF"/>
                </a:solidFill>
              </a:rPr>
              <a:t>	</a:t>
            </a:r>
            <a:r>
              <a:rPr lang="en-US" sz="2400" i="1" dirty="0" smtClean="0">
                <a:solidFill>
                  <a:srgbClr val="3333FF"/>
                </a:solidFill>
              </a:rPr>
              <a:t>	       </a:t>
            </a:r>
            <a:r>
              <a:rPr lang="en-US" sz="2400" dirty="0" smtClean="0">
                <a:solidFill>
                  <a:srgbClr val="3333FF"/>
                </a:solidFill>
              </a:rPr>
              <a:t>S(k).</a:t>
            </a:r>
          </a:p>
          <a:p>
            <a:pPr>
              <a:defRPr/>
            </a:pPr>
            <a:endParaRPr lang="en-US" sz="1000" dirty="0" smtClean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sz="2400" dirty="0" smtClean="0"/>
              <a:t>This form of argument is valid by universal modus ponens.</a:t>
            </a:r>
            <a:endParaRPr lang="en-US" sz="2800" dirty="0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9512171"/>
              </p:ext>
            </p:extLst>
          </p:nvPr>
        </p:nvGraphicFramePr>
        <p:xfrm>
          <a:off x="611560" y="2304554"/>
          <a:ext cx="285750" cy="260350"/>
        </p:xfrm>
        <a:graphic>
          <a:graphicData uri="http://schemas.openxmlformats.org/presentationml/2006/ole">
            <p:oleObj spid="_x0000_s68823" name="Equation" r:id="rId3" imgW="139518" imgH="126835" progId="">
              <p:embed/>
            </p:oleObj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4086636"/>
              </p:ext>
            </p:extLst>
          </p:nvPr>
        </p:nvGraphicFramePr>
        <p:xfrm>
          <a:off x="2987824" y="4824834"/>
          <a:ext cx="285750" cy="260350"/>
        </p:xfrm>
        <a:graphic>
          <a:graphicData uri="http://schemas.openxmlformats.org/presentationml/2006/ole">
            <p:oleObj spid="_x0000_s68824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28662" y="1465614"/>
            <a:ext cx="74882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Predicates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Set Notation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Universal and Existential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Translating between formal and informal language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Universal conditional Statements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Equivalence Form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Implicit Qualification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Negations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1126" y="1357298"/>
            <a:ext cx="785456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rule of universal instantiation can be combined with modus ponens to obtain the rule of  universal Modus Ponens.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P(x) → Q(x).                 If x makes P(x) true, </a:t>
            </a:r>
          </a:p>
          <a:p>
            <a:r>
              <a:rPr lang="en-US" sz="2400" i="1" dirty="0" smtClean="0"/>
              <a:t>~Q(a) for a particular a.          then x makes Q(x) true. </a:t>
            </a:r>
          </a:p>
          <a:p>
            <a:r>
              <a:rPr lang="en-US" sz="2400" dirty="0" smtClean="0"/>
              <a:t>~</a:t>
            </a:r>
            <a:r>
              <a:rPr lang="en-US" sz="2400" dirty="0" smtClean="0">
                <a:solidFill>
                  <a:srgbClr val="3333FF"/>
                </a:solidFill>
              </a:rPr>
              <a:t>P(a)</a:t>
            </a:r>
            <a:r>
              <a:rPr lang="en-US" sz="2400" dirty="0" smtClean="0"/>
              <a:t>                                    a does not makes Q(x) true.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a does not makes P(x) true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Tollens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9145085"/>
              </p:ext>
            </p:extLst>
          </p:nvPr>
        </p:nvGraphicFramePr>
        <p:xfrm>
          <a:off x="539552" y="4786322"/>
          <a:ext cx="285750" cy="260350"/>
        </p:xfrm>
        <a:graphic>
          <a:graphicData uri="http://schemas.openxmlformats.org/presentationml/2006/ole">
            <p:oleObj spid="_x0000_s19679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9928535"/>
              </p:ext>
            </p:extLst>
          </p:nvPr>
        </p:nvGraphicFramePr>
        <p:xfrm>
          <a:off x="4355976" y="5184874"/>
          <a:ext cx="285750" cy="260350"/>
        </p:xfrm>
        <a:graphic>
          <a:graphicData uri="http://schemas.openxmlformats.org/presentationml/2006/ole">
            <p:oleObj spid="_x0000_s19680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2995400" y="4502684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584" y="1453480"/>
            <a:ext cx="7710487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30570" y="1340768"/>
            <a:ext cx="7745118" cy="53614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Zeus is human being</a:t>
            </a:r>
            <a:r>
              <a:rPr lang="en-US" sz="2400" i="1" kern="0" dirty="0"/>
              <a:t>,</a:t>
            </a:r>
            <a:endParaRPr lang="en-US" sz="2400" i="1" kern="0" dirty="0" smtClean="0"/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</a:t>
            </a:r>
            <a:r>
              <a:rPr lang="en-US" sz="2400" i="1" kern="0" dirty="0" smtClean="0">
                <a:solidFill>
                  <a:srgbClr val="3333FF"/>
                </a:solidFill>
              </a:rPr>
              <a:t>Zeus is mortal.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008000"/>
                </a:solidFill>
              </a:rPr>
              <a:t>Sol: </a:t>
            </a:r>
            <a:r>
              <a:rPr lang="en-US" sz="2400" i="1" kern="0" dirty="0" smtClean="0">
                <a:solidFill>
                  <a:srgbClr val="3333FF"/>
                </a:solidFill>
              </a:rPr>
              <a:t>Let H(x) = “ x is human”, M(x) = “ x is mortal”, and let Z stands for Zeus.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 smtClean="0"/>
              <a:t>               ∀ x , if H(x) then M(x)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     ~M(Z)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               ~H(z).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This is valid by universal modus Tollens.</a:t>
            </a:r>
            <a:endParaRPr lang="en-US" sz="2800" dirty="0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7939480"/>
              </p:ext>
            </p:extLst>
          </p:nvPr>
        </p:nvGraphicFramePr>
        <p:xfrm>
          <a:off x="1475656" y="2708920"/>
          <a:ext cx="285750" cy="260350"/>
        </p:xfrm>
        <a:graphic>
          <a:graphicData uri="http://schemas.openxmlformats.org/presentationml/2006/ole">
            <p:oleObj spid="_x0000_s20702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4862819"/>
              </p:ext>
            </p:extLst>
          </p:nvPr>
        </p:nvGraphicFramePr>
        <p:xfrm>
          <a:off x="1835696" y="5589240"/>
          <a:ext cx="285750" cy="260350"/>
        </p:xfrm>
        <a:graphic>
          <a:graphicData uri="http://schemas.openxmlformats.org/presentationml/2006/ole">
            <p:oleObj spid="_x0000_s20703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5142" y="1463293"/>
            <a:ext cx="77105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following argument form is invalid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  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if P(x) then Q(x),            If x makes P(x) true </a:t>
            </a:r>
          </a:p>
          <a:p>
            <a:r>
              <a:rPr lang="en-US" sz="2400" i="1" dirty="0" smtClean="0"/>
              <a:t>Q(a), for a particular a,             then x makes Q(x)true,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P(a).</a:t>
            </a:r>
            <a:r>
              <a:rPr lang="en-US" sz="2400" dirty="0" smtClean="0"/>
              <a:t>                                      a makes Q(x) true,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a makes P(x) true.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7119943"/>
              </p:ext>
            </p:extLst>
          </p:nvPr>
        </p:nvGraphicFramePr>
        <p:xfrm>
          <a:off x="685850" y="4149080"/>
          <a:ext cx="285750" cy="260350"/>
        </p:xfrm>
        <a:graphic>
          <a:graphicData uri="http://schemas.openxmlformats.org/presentationml/2006/ole">
            <p:oleObj spid="_x0000_s83161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7617541"/>
              </p:ext>
            </p:extLst>
          </p:nvPr>
        </p:nvGraphicFramePr>
        <p:xfrm>
          <a:off x="4502274" y="4581128"/>
          <a:ext cx="285750" cy="260350"/>
        </p:xfrm>
        <a:graphic>
          <a:graphicData uri="http://schemas.openxmlformats.org/presentationml/2006/ole">
            <p:oleObj spid="_x0000_s83162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3022439" y="3716867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99593" y="1347808"/>
            <a:ext cx="7776096" cy="4530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</a:t>
            </a:r>
            <a:r>
              <a:rPr lang="en-US" sz="2200" i="1" kern="0" dirty="0" smtClean="0"/>
              <a:t>All healthy people eat an apple a day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Alan eats an apple a day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</a:t>
            </a:r>
            <a:r>
              <a:rPr lang="en-US" sz="2200" i="1" kern="0" dirty="0" smtClean="0">
                <a:solidFill>
                  <a:srgbClr val="3333FF"/>
                </a:solidFill>
              </a:rPr>
              <a:t>Alan is a healthy person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endParaRPr lang="en-US" sz="800" kern="0" dirty="0" smtClean="0">
              <a:solidFill>
                <a:srgbClr val="008000"/>
              </a:solidFill>
            </a:endParaRP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8000"/>
                </a:solidFill>
              </a:rPr>
              <a:t>Sol: </a:t>
            </a:r>
            <a:r>
              <a:rPr lang="en-US" sz="2200" i="1" kern="0" dirty="0" smtClean="0">
                <a:solidFill>
                  <a:srgbClr val="3333FF"/>
                </a:solidFill>
              </a:rPr>
              <a:t>Let M(x) = “ x is healthy people”, H(x) = “ x eat apple a day”, and let A stands for Alan. The argument becomes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dirty="0" smtClean="0"/>
              <a:t>                      ∀ x, if M(x) then H(x)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                 H(A)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>
                <a:solidFill>
                  <a:srgbClr val="3333FF"/>
                </a:solidFill>
              </a:rPr>
              <a:t>                      M(z).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1099733"/>
              </p:ext>
            </p:extLst>
          </p:nvPr>
        </p:nvGraphicFramePr>
        <p:xfrm>
          <a:off x="971600" y="2636912"/>
          <a:ext cx="285750" cy="260350"/>
        </p:xfrm>
        <a:graphic>
          <a:graphicData uri="http://schemas.openxmlformats.org/presentationml/2006/ole">
            <p:oleObj spid="_x0000_s86232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2975246"/>
              </p:ext>
            </p:extLst>
          </p:nvPr>
        </p:nvGraphicFramePr>
        <p:xfrm>
          <a:off x="2339752" y="5445224"/>
          <a:ext cx="285750" cy="260350"/>
        </p:xfrm>
        <a:graphic>
          <a:graphicData uri="http://schemas.openxmlformats.org/presentationml/2006/ole">
            <p:oleObj spid="_x0000_s86233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592" y="1444709"/>
            <a:ext cx="7889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following form argument form is invalid: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i="1" dirty="0" smtClean="0"/>
              <a:t>∀ x, if P(x) then Q(x).                If x makes P(x) true, 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/>
              <a:t>~P(a), for a particular a,                  then x makes Q(x)true.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~Q(a)</a:t>
            </a:r>
            <a:r>
              <a:rPr lang="en-US" sz="2200" dirty="0" smtClean="0"/>
              <a:t>                                         a does not makes P(x) true.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                                                  a does not makes Q(x)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131968"/>
              </p:ext>
            </p:extLst>
          </p:nvPr>
        </p:nvGraphicFramePr>
        <p:xfrm>
          <a:off x="642911" y="4464794"/>
          <a:ext cx="285750" cy="260350"/>
        </p:xfrm>
        <a:graphic>
          <a:graphicData uri="http://schemas.openxmlformats.org/presentationml/2006/ole">
            <p:oleObj spid="_x0000_s84184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7497815"/>
              </p:ext>
            </p:extLst>
          </p:nvPr>
        </p:nvGraphicFramePr>
        <p:xfrm>
          <a:off x="4502274" y="4968850"/>
          <a:ext cx="285750" cy="260350"/>
        </p:xfrm>
        <a:graphic>
          <a:graphicData uri="http://schemas.openxmlformats.org/presentationml/2006/ole">
            <p:oleObj spid="_x0000_s84185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211961" y="2500306"/>
            <a:ext cx="44968" cy="29147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5143" y="1421248"/>
            <a:ext cx="7710545" cy="518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All healthy people eat an apple a day,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Smith is not a healthy person,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</a:t>
            </a:r>
            <a:r>
              <a:rPr lang="en-US" sz="2400" i="1" kern="0" dirty="0" smtClean="0">
                <a:solidFill>
                  <a:srgbClr val="3333FF"/>
                </a:solidFill>
              </a:rPr>
              <a:t>Smith does not eat apple a day.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Sol: Let H(x) = “ x is healthy people”, M(x) = “ x eat apple a day”, and let S stands for Smith.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 smtClean="0"/>
              <a:t>                              ∀ x , if H(x) then M(x),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                    ~H(S),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                              ~M(S).</a:t>
            </a: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0799635"/>
              </p:ext>
            </p:extLst>
          </p:nvPr>
        </p:nvGraphicFramePr>
        <p:xfrm>
          <a:off x="1117898" y="2808610"/>
          <a:ext cx="285750" cy="260350"/>
        </p:xfrm>
        <a:graphic>
          <a:graphicData uri="http://schemas.openxmlformats.org/presentationml/2006/ole">
            <p:oleObj spid="_x0000_s87256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2128138"/>
              </p:ext>
            </p:extLst>
          </p:nvPr>
        </p:nvGraphicFramePr>
        <p:xfrm>
          <a:off x="3134122" y="6192986"/>
          <a:ext cx="285750" cy="260350"/>
        </p:xfrm>
        <a:graphic>
          <a:graphicData uri="http://schemas.openxmlformats.org/presentationml/2006/ole">
            <p:oleObj spid="_x0000_s87257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654968"/>
            <a:ext cx="619125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1044326" y="1609630"/>
            <a:ext cx="77041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 smtClean="0">
                <a:solidFill>
                  <a:srgbClr val="3333FF"/>
                </a:solidFill>
              </a:rPr>
              <a:t>∀ </a:t>
            </a:r>
            <a:r>
              <a:rPr lang="en-US" sz="2600" dirty="0" smtClean="0">
                <a:solidFill>
                  <a:srgbClr val="3333FF"/>
                </a:solidFill>
              </a:rPr>
              <a:t>” and “</a:t>
            </a:r>
            <a:r>
              <a:rPr lang="en-US" sz="2600" i="1" dirty="0" smtClean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Quantified form of Converse and Inverse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971550" y="2564904"/>
            <a:ext cx="7743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Predicates and Quantified statements II</a:t>
            </a:r>
            <a:endParaRPr lang="en-US" sz="3200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030" y="65496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/>
              <a:t>Today's Lecture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202" y="1484784"/>
            <a:ext cx="74882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 smtClean="0">
                <a:solidFill>
                  <a:srgbClr val="3333FF"/>
                </a:solidFill>
              </a:rPr>
              <a:t>∀ </a:t>
            </a:r>
            <a:r>
              <a:rPr lang="en-US" sz="2600" dirty="0" smtClean="0">
                <a:solidFill>
                  <a:srgbClr val="3333FF"/>
                </a:solidFill>
              </a:rPr>
              <a:t>” and “</a:t>
            </a:r>
            <a:r>
              <a:rPr lang="en-US" sz="2600" i="1" dirty="0" smtClean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Tollens</a:t>
            </a:r>
            <a:endParaRPr lang="en-US" sz="2600" i="1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Quantified form of Converse and Inverse error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47300" y="620688"/>
            <a:ext cx="788514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Informally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755575" y="1268760"/>
            <a:ext cx="786613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rgbClr val="3333FF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400" i="1" dirty="0" smtClean="0">
                <a:solidFill>
                  <a:srgbClr val="3333FF"/>
                </a:solidFill>
              </a:rPr>
              <a:t>∀ positive numbers x, ∃ a positive number y such that y &lt; x</a:t>
            </a:r>
          </a:p>
          <a:p>
            <a:pPr marL="457200" indent="-457200" algn="just">
              <a:buAutoNum type="alphaLcPeriod"/>
            </a:pPr>
            <a:r>
              <a:rPr lang="en-US" sz="2400" i="1" dirty="0" smtClean="0">
                <a:solidFill>
                  <a:srgbClr val="3333FF"/>
                </a:solidFill>
              </a:rPr>
              <a:t>∃ a positive number x such that ∀ positive numbers y , y &lt; x</a:t>
            </a:r>
          </a:p>
          <a:p>
            <a:pPr marL="457200" indent="-457200" algn="just">
              <a:buAutoNum type="alphaLcPeriod"/>
            </a:pPr>
            <a:endParaRPr lang="en-US" sz="2400" i="1" dirty="0" smtClean="0">
              <a:solidFill>
                <a:srgbClr val="3333FF"/>
              </a:solidFill>
            </a:endParaRPr>
          </a:p>
          <a:p>
            <a:pPr marL="457200" indent="-457200" algn="just"/>
            <a:r>
              <a:rPr lang="en-US" sz="2400" dirty="0" smtClean="0">
                <a:solidFill>
                  <a:srgbClr val="3333FF"/>
                </a:solidFill>
              </a:rPr>
              <a:t>Sol: </a:t>
            </a:r>
            <a:r>
              <a:rPr lang="en-US" sz="2400" dirty="0" smtClean="0">
                <a:solidFill>
                  <a:srgbClr val="00B050"/>
                </a:solidFill>
              </a:rPr>
              <a:t>a.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Given any positive number, there is another positive number that is smaller than the given number</a:t>
            </a:r>
          </a:p>
          <a:p>
            <a:pPr marL="457200" indent="-457200" algn="just"/>
            <a:endParaRPr lang="en-US" sz="2400" dirty="0" smtClean="0"/>
          </a:p>
          <a:p>
            <a:pPr marL="457200" indent="-457200" algn="just"/>
            <a:r>
              <a:rPr lang="en-US" sz="2400" dirty="0" smtClean="0">
                <a:solidFill>
                  <a:srgbClr val="00B050"/>
                </a:solidFill>
              </a:rPr>
              <a:t>b.</a:t>
            </a:r>
            <a:r>
              <a:rPr lang="en-US" sz="2400" dirty="0" smtClean="0"/>
              <a:t> There is a positive number with the property that all positive numbers are smaller than this number.</a:t>
            </a:r>
          </a:p>
          <a:p>
            <a:pPr marL="457200" indent="-457200" algn="just"/>
            <a:endParaRPr lang="en-US" sz="2400" i="1" dirty="0" smtClean="0"/>
          </a:p>
          <a:p>
            <a:pPr marL="457200" indent="-457200" algn="just"/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  </a:t>
            </a:r>
            <a:endParaRPr lang="en-US" sz="2400" dirty="0" smtClean="0">
              <a:solidFill>
                <a:srgbClr val="3333FF"/>
              </a:solidFill>
            </a:endParaRPr>
          </a:p>
          <a:p>
            <a:pPr algn="just"/>
            <a:endParaRPr lang="en-US" sz="2200" dirty="0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9592" y="1037049"/>
            <a:ext cx="7745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Every body loves some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Some body loves every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Any even integers equals twice some other integer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There is a program that gives the correct answer to every question that is posed to it.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Sol: a.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 people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 a person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sz="2400" i="1" dirty="0" smtClean="0"/>
              <a:t>such that </a:t>
            </a:r>
            <a:r>
              <a:rPr lang="en-US" sz="2400" i="1" dirty="0" smtClean="0">
                <a:solidFill>
                  <a:srgbClr val="FF0000"/>
                </a:solidFill>
              </a:rPr>
              <a:t>x loves y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b.</a:t>
            </a:r>
            <a:r>
              <a:rPr lang="en-US" sz="2400" i="1" dirty="0" smtClean="0"/>
              <a:t>  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 a person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>
                <a:solidFill>
                  <a:srgbClr val="008000"/>
                </a:solidFill>
              </a:rPr>
              <a:t> </a:t>
            </a:r>
            <a:r>
              <a:rPr lang="en-US" sz="2400" i="1" dirty="0" smtClean="0"/>
              <a:t> people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sz="2400" i="1" dirty="0" smtClean="0"/>
              <a:t> , </a:t>
            </a:r>
            <a:r>
              <a:rPr lang="en-US" sz="2400" i="1" dirty="0" smtClean="0">
                <a:solidFill>
                  <a:srgbClr val="FF0000"/>
                </a:solidFill>
              </a:rPr>
              <a:t>x loves y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c.  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 even integers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integers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n = 2m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d.</a:t>
            </a:r>
            <a:r>
              <a:rPr lang="en-US" sz="2400" i="1" dirty="0" smtClean="0"/>
              <a:t> 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a program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questions it gives correct answer.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1000108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55650" y="357166"/>
            <a:ext cx="30136" cy="98903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88574" y="404664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formally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2195" y="1487681"/>
            <a:ext cx="74882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 smtClean="0"/>
              <a:t>∀ x, ∃ y such that P(x ,y)</a:t>
            </a:r>
          </a:p>
          <a:p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 is logically equivalent to </a:t>
            </a:r>
          </a:p>
          <a:p>
            <a:pPr algn="ctr"/>
            <a:r>
              <a:rPr lang="en-US" sz="2400" i="1" dirty="0" smtClean="0"/>
              <a:t>∃ x such that ∀ y, ~P(x, y).</a:t>
            </a:r>
          </a:p>
          <a:p>
            <a:pPr algn="ctr"/>
            <a:endParaRPr lang="en-US" sz="2400" i="1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A similar sequence of reasoning can be used to derive the following:</a:t>
            </a: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 smtClean="0"/>
              <a:t>∃ x such that ∀ y, Q(x, y).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is logically equivalent to</a:t>
            </a:r>
          </a:p>
          <a:p>
            <a:pPr algn="ctr"/>
            <a:r>
              <a:rPr lang="en-US" sz="2400" i="1" dirty="0" smtClean="0"/>
              <a:t>∀ x, ∃ y such that ~Q(x ,y)</a:t>
            </a:r>
            <a:r>
              <a:rPr lang="en-US" sz="2400" i="1" dirty="0" smtClean="0">
                <a:solidFill>
                  <a:srgbClr val="3333FF"/>
                </a:solidFill>
              </a:rPr>
              <a:t>.</a:t>
            </a:r>
          </a:p>
          <a:p>
            <a:endParaRPr lang="en-US" sz="2400" dirty="0" smtClean="0">
              <a:solidFill>
                <a:srgbClr val="3333FF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5288" y="1268413"/>
            <a:ext cx="80645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27584" y="688975"/>
            <a:ext cx="7529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 smtClean="0">
                <a:solidFill>
                  <a:srgbClr val="3333FF"/>
                </a:solidFill>
              </a:rPr>
              <a:t>Negations of Multiple Statements</a:t>
            </a:r>
            <a:endParaRPr lang="en-US" sz="3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697256"/>
            <a:ext cx="7429553" cy="5715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1879" y="1412776"/>
            <a:ext cx="7796585" cy="480062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integers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an integer </a:t>
            </a:r>
            <a:r>
              <a:rPr lang="en-US" sz="2400" i="1" dirty="0" smtClean="0">
                <a:solidFill>
                  <a:srgbClr val="3333FF"/>
                </a:solidFill>
              </a:rPr>
              <a:t>k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n = 2k.</a:t>
            </a:r>
            <a:br>
              <a:rPr lang="en-US" sz="2400" i="1" dirty="0" smtClean="0">
                <a:solidFill>
                  <a:srgbClr val="3333FF"/>
                </a:solidFill>
              </a:rPr>
            </a:br>
            <a:endParaRPr lang="en-US" sz="2400" i="1" dirty="0" smtClean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 person </a:t>
            </a:r>
            <a:r>
              <a:rPr lang="en-US" sz="2400" i="1" dirty="0" smtClean="0">
                <a:solidFill>
                  <a:srgbClr val="3333FF"/>
                </a:solidFill>
              </a:rPr>
              <a:t>x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people </a:t>
            </a:r>
            <a:r>
              <a:rPr lang="en-US" sz="2400" i="1" dirty="0" smtClean="0">
                <a:solidFill>
                  <a:srgbClr val="3333FF"/>
                </a:solidFill>
              </a:rPr>
              <a:t>y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x loves y</a:t>
            </a:r>
            <a:r>
              <a:rPr lang="en-US" sz="2400" i="1" dirty="0" smtClean="0"/>
              <a:t>. </a:t>
            </a:r>
            <a:r>
              <a:rPr kumimoji="0" lang="en-US" sz="2400" b="1" u="none" strike="noStrike" kern="0" cap="none" spc="0" normalizeH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8000"/>
                </a:solidFill>
                <a:latin typeface="+mn-lt"/>
                <a:cs typeface="+mn-cs"/>
              </a:rPr>
              <a:t>Sol: a.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an integer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 integers </a:t>
            </a:r>
            <a:r>
              <a:rPr lang="en-US" sz="2400" i="1" dirty="0" smtClean="0">
                <a:solidFill>
                  <a:srgbClr val="3333FF"/>
                </a:solidFill>
              </a:rPr>
              <a:t>k</a:t>
            </a:r>
            <a:r>
              <a:rPr lang="en-US" sz="2400" i="1" dirty="0" smtClean="0"/>
              <a:t>,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 we can say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there is a some integer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not even”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i="1" kern="0" baseline="0" dirty="0" smtClean="0">
                <a:solidFill>
                  <a:srgbClr val="008000"/>
                </a:solidFill>
                <a:latin typeface="+mn-lt"/>
                <a:cs typeface="+mn-cs"/>
              </a:rPr>
              <a:t>b.</a:t>
            </a:r>
            <a:r>
              <a:rPr lang="en-US" sz="2400" i="1" kern="0" baseline="0" dirty="0" smtClean="0">
                <a:latin typeface="+mn-lt"/>
                <a:cs typeface="+mn-cs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 people </a:t>
            </a:r>
            <a:r>
              <a:rPr lang="en-US" sz="2400" i="1" dirty="0" smtClean="0">
                <a:solidFill>
                  <a:srgbClr val="3333FF"/>
                </a:solidFill>
              </a:rPr>
              <a:t>x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i="1" dirty="0" smtClean="0"/>
              <a:t> a person </a:t>
            </a:r>
            <a:r>
              <a:rPr lang="en-US" sz="2400" i="1" dirty="0" smtClean="0">
                <a:solidFill>
                  <a:srgbClr val="3333FF"/>
                </a:solidFill>
              </a:rPr>
              <a:t>y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x does not love y</a:t>
            </a:r>
            <a:r>
              <a:rPr lang="en-US" sz="2400" i="1" dirty="0" smtClean="0"/>
              <a:t>.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we can say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Nobody Loves everybody”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426010"/>
              </p:ext>
            </p:extLst>
          </p:nvPr>
        </p:nvGraphicFramePr>
        <p:xfrm>
          <a:off x="7020272" y="3068960"/>
          <a:ext cx="892975" cy="357190"/>
        </p:xfrm>
        <a:graphic>
          <a:graphicData uri="http://schemas.openxmlformats.org/presentationml/2006/ole">
            <p:oleObj spid="_x0000_s47212" name="Equation" r:id="rId3" imgW="444114" imgH="1776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584" y="654968"/>
            <a:ext cx="60483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Nested Quantifiers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929654" y="1412776"/>
            <a:ext cx="760315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Two quantifiers are </a:t>
            </a:r>
            <a:r>
              <a:rPr lang="en-US" sz="2400" dirty="0" smtClean="0">
                <a:solidFill>
                  <a:srgbClr val="3333FF"/>
                </a:solidFill>
              </a:rPr>
              <a:t>nested</a:t>
            </a:r>
            <a:r>
              <a:rPr lang="en-US" sz="2400" dirty="0" smtClean="0"/>
              <a:t> if one is within the scope of the other, such as </a:t>
            </a:r>
            <a:r>
              <a:rPr lang="en-US" sz="2400" i="1" dirty="0" smtClean="0"/>
              <a:t>∀ </a:t>
            </a:r>
            <a:r>
              <a:rPr lang="en-US" sz="2400" dirty="0" smtClean="0"/>
              <a:t>x </a:t>
            </a:r>
            <a:r>
              <a:rPr lang="en-US" sz="2400" i="1" dirty="0" smtClean="0"/>
              <a:t>∃ </a:t>
            </a:r>
            <a:r>
              <a:rPr lang="en-US" sz="2400" dirty="0" smtClean="0"/>
              <a:t>y such that (x + y = 0).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Note that everything within the scope of a quantifier can be thought of as a propositional function.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For example, </a:t>
            </a:r>
            <a:r>
              <a:rPr lang="en-US" sz="2400" i="1" dirty="0" smtClean="0">
                <a:solidFill>
                  <a:srgbClr val="3333FF"/>
                </a:solidFill>
              </a:rPr>
              <a:t>∀ </a:t>
            </a:r>
            <a:r>
              <a:rPr lang="en-US" sz="2400" dirty="0" smtClean="0">
                <a:solidFill>
                  <a:srgbClr val="3333FF"/>
                </a:solidFill>
              </a:rPr>
              <a:t>x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dirty="0" smtClean="0">
                <a:solidFill>
                  <a:srgbClr val="3333FF"/>
                </a:solidFill>
              </a:rPr>
              <a:t>y such that (x + y = 0), </a:t>
            </a:r>
            <a:r>
              <a:rPr lang="en-US" sz="2400" dirty="0" smtClean="0"/>
              <a:t>is the same thing as </a:t>
            </a:r>
            <a:r>
              <a:rPr lang="en-US" sz="2400" i="1" dirty="0" smtClean="0">
                <a:solidFill>
                  <a:srgbClr val="3333FF"/>
                </a:solidFill>
              </a:rPr>
              <a:t>∀  </a:t>
            </a:r>
            <a:r>
              <a:rPr lang="en-US" sz="2400" dirty="0" smtClean="0">
                <a:solidFill>
                  <a:srgbClr val="3333FF"/>
                </a:solidFill>
              </a:rPr>
              <a:t>x, Q(x), where Q(x) is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dirty="0" smtClean="0">
                <a:solidFill>
                  <a:srgbClr val="3333FF"/>
                </a:solidFill>
              </a:rPr>
              <a:t>y P(x, y), </a:t>
            </a:r>
            <a:r>
              <a:rPr lang="en-US" sz="2400" dirty="0" smtClean="0"/>
              <a:t>where  </a:t>
            </a:r>
            <a:r>
              <a:rPr lang="en-US" sz="2400" dirty="0" smtClean="0">
                <a:solidFill>
                  <a:srgbClr val="3333FF"/>
                </a:solidFill>
              </a:rPr>
              <a:t>P(x, y)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3333FF"/>
                </a:solidFill>
              </a:rPr>
              <a:t>x + y = 0</a:t>
            </a:r>
            <a:r>
              <a:rPr lang="en-US" sz="2400" dirty="0" smtClean="0"/>
              <a:t>. Nested quantifiers commonly occur in mathematics and computer science.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To understand these statements involving many quantifiers, we need to unravel what the quantifiers and predicates that appear mean. </a:t>
            </a:r>
            <a:endParaRPr lang="en-US" sz="1200" dirty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10245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8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</TotalTime>
  <Words>1467</Words>
  <Application>Microsoft Office PowerPoint</Application>
  <PresentationFormat>On-screen Show (4:3)</PresentationFormat>
  <Paragraphs>219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(CSC 102)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INSA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NTS</cp:lastModifiedBy>
  <cp:revision>791</cp:revision>
  <dcterms:created xsi:type="dcterms:W3CDTF">2012-03-24T09:18:04Z</dcterms:created>
  <dcterms:modified xsi:type="dcterms:W3CDTF">2012-04-25T04:47:16Z</dcterms:modified>
</cp:coreProperties>
</file>